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81" r:id="rId19"/>
    <p:sldId id="272" r:id="rId20"/>
    <p:sldId id="273" r:id="rId21"/>
    <p:sldId id="274" r:id="rId22"/>
    <p:sldId id="275" r:id="rId23"/>
    <p:sldId id="276" r:id="rId24"/>
    <p:sldId id="277" r:id="rId25"/>
    <p:sldId id="278"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63"/>
            <p14:sldId id="264"/>
            <p14:sldId id="265"/>
            <p14:sldId id="266"/>
            <p14:sldId id="267"/>
            <p14:sldId id="268"/>
            <p14:sldId id="269"/>
            <p14:sldId id="270"/>
            <p14:sldId id="279"/>
            <p14:sldId id="280"/>
            <p14:sldId id="281"/>
            <p14:sldId id="272"/>
            <p14:sldId id="273"/>
            <p14:sldId id="274"/>
            <p14:sldId id="275"/>
            <p14:sldId id="276"/>
            <p14:sldId id="277"/>
            <p14:sldId id="278"/>
            <p14:sldId id="2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F00E0"/>
    <a:srgbClr val="221F1F"/>
    <a:srgbClr val="FFBC49"/>
    <a:srgbClr val="C0FFAF"/>
    <a:srgbClr val="3200F3"/>
    <a:srgbClr val="9000E6"/>
    <a:srgbClr val="D0EB96"/>
    <a:srgbClr val="ECE8EE"/>
    <a:srgbClr val="EBE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28-09-2021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21</a:t>
            </a:fld>
            <a:endParaRPr lang="en-IN"/>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22</a:t>
            </a:fld>
            <a:endParaRPr lang="en-IN"/>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28-09-2021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2031325"/>
          </a:xfrm>
          <a:prstGeom prst="rect">
            <a:avLst/>
          </a:prstGeom>
          <a:noFill/>
        </p:spPr>
        <p:txBody>
          <a:bodyPr wrap="square" rtlCol="0">
            <a:spAutoFit/>
          </a:bodyPr>
          <a:lstStyle/>
          <a:p>
            <a:r>
              <a:rPr lang="en-US" dirty="0">
                <a:latin typeface="Futura Bk BT" panose="020B0502020204020303" pitchFamily="34" charset="0"/>
              </a:rPr>
              <a:t>Due to the transparency of a blockchain and the need to involve a community of computers in order to bring the blockchain to consensus, companies and governments have introduced the idea of private blockchains.</a:t>
            </a:r>
          </a:p>
          <a:p>
            <a:r>
              <a:rPr lang="en-US" dirty="0">
                <a:latin typeface="Futura Bk BT" panose="020B0502020204020303" pitchFamily="34" charset="0"/>
              </a:rPr>
              <a:t>While public blockchains are typically advertised as completely decentralized, private blockchains have more tightly controlled permissions while still maintaining the decentralization principles that classic blockchains provide users with.</a:t>
            </a:r>
          </a:p>
          <a:p>
            <a:endParaRPr lang="en-US" dirty="0">
              <a:latin typeface="Futura Bk BT" panose="020B0502020204020303" pitchFamily="34" charset="0"/>
            </a:endParaRPr>
          </a:p>
        </p:txBody>
      </p:sp>
      <p:pic>
        <p:nvPicPr>
          <p:cNvPr id="4" name="Picture 3">
            <a:extLst>
              <a:ext uri="{FF2B5EF4-FFF2-40B4-BE49-F238E27FC236}">
                <a16:creationId xmlns:a16="http://schemas.microsoft.com/office/drawing/2014/main" id="{2A3233D4-B68C-49AD-95FF-C83F345B5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550" y="3429000"/>
            <a:ext cx="6109376" cy="3190727"/>
          </a:xfrm>
          <a:prstGeom prst="rect">
            <a:avLst/>
          </a:prstGeom>
        </p:spPr>
      </p:pic>
    </p:spTree>
    <p:extLst>
      <p:ext uri="{BB962C8B-B14F-4D97-AF65-F5344CB8AC3E}">
        <p14:creationId xmlns:p14="http://schemas.microsoft.com/office/powerpoint/2010/main" val="86643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Public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2160589"/>
            <a:ext cx="11200138" cy="3880773"/>
          </a:xfrm>
        </p:spPr>
        <p:txBody>
          <a:bodyPr/>
          <a:lstStyle/>
          <a:p>
            <a:pPr marL="0" indent="0">
              <a:buNone/>
            </a:pPr>
            <a:r>
              <a:rPr lang="en-US" b="0" dirty="0">
                <a:effectLst/>
                <a:latin typeface="Futura Bk BT" panose="020B0502020204020303" pitchFamily="34" charset="0"/>
              </a:rPr>
              <a:t>This blockchain is a permissionless, non-restrictive, distributed ledger system, which means anyone who is connected to the internet can join a blockchain network and become a part of it. The basic use of such blockchain is for exchanging cryptocurrencies and mining.</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CFA0075A-3E18-49B1-8DCC-6BB4EF5C4E63}"/>
              </a:ext>
            </a:extLst>
          </p:cNvPr>
          <p:cNvPicPr>
            <a:picLocks noChangeAspect="1"/>
          </p:cNvPicPr>
          <p:nvPr/>
        </p:nvPicPr>
        <p:blipFill rotWithShape="1">
          <a:blip r:embed="rId2">
            <a:extLst>
              <a:ext uri="{28A0092B-C50C-407E-A947-70E740481C1C}">
                <a14:useLocalDpi xmlns:a14="http://schemas.microsoft.com/office/drawing/2010/main" val="0"/>
              </a:ext>
            </a:extLst>
          </a:blip>
          <a:srcRect r="77138" b="25365"/>
          <a:stretch/>
        </p:blipFill>
        <p:spPr>
          <a:xfrm>
            <a:off x="4670089" y="255546"/>
            <a:ext cx="1827988" cy="1674854"/>
          </a:xfrm>
          <a:prstGeom prst="rect">
            <a:avLst/>
          </a:prstGeom>
        </p:spPr>
      </p:pic>
    </p:spTree>
    <p:extLst>
      <p:ext uri="{BB962C8B-B14F-4D97-AF65-F5344CB8AC3E}">
        <p14:creationId xmlns:p14="http://schemas.microsoft.com/office/powerpoint/2010/main" val="293735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chemeClr val="tx1">
                    <a:lumMod val="95000"/>
                    <a:lumOff val="5000"/>
                  </a:schemeClr>
                </a:solidFill>
                <a:latin typeface="Gobold" panose="02000500000000000000" pitchFamily="2" charset="0"/>
              </a:rPr>
              <a:t>Private Blockchain</a:t>
            </a:r>
            <a:endParaRPr lang="en-IN" dirty="0">
              <a:solidFill>
                <a:schemeClr val="tx1">
                  <a:lumMod val="95000"/>
                  <a:lumOff val="5000"/>
                </a:schemeClr>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Unlike the public, a private blockchain is a permission and a restrictive blockchain that operates in a closed network. Such blockchain is mostly used within an organization where only particular members are participants of a blockchain network. It is best suited for enterprises and businesses that want to use blockchain only for internal uses. The major difference between the blockchains is that the public is highly accessible, whereas private is confined to a particular group of people.</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B2A5635A-932B-42FC-83AC-C23BF0A4927D}"/>
              </a:ext>
            </a:extLst>
          </p:cNvPr>
          <p:cNvPicPr>
            <a:picLocks noChangeAspect="1"/>
          </p:cNvPicPr>
          <p:nvPr/>
        </p:nvPicPr>
        <p:blipFill rotWithShape="1">
          <a:blip r:embed="rId2">
            <a:extLst>
              <a:ext uri="{28A0092B-C50C-407E-A947-70E740481C1C}">
                <a14:useLocalDpi xmlns:a14="http://schemas.microsoft.com/office/drawing/2010/main" val="0"/>
              </a:ext>
            </a:extLst>
          </a:blip>
          <a:srcRect l="11649" t="9827" r="10240" b="13723"/>
          <a:stretch/>
        </p:blipFill>
        <p:spPr>
          <a:xfrm>
            <a:off x="3289570" y="3993318"/>
            <a:ext cx="5612860" cy="2255082"/>
          </a:xfrm>
          <a:prstGeom prst="rect">
            <a:avLst/>
          </a:prstGeom>
        </p:spPr>
      </p:pic>
    </p:spTree>
    <p:extLst>
      <p:ext uri="{BB962C8B-B14F-4D97-AF65-F5344CB8AC3E}">
        <p14:creationId xmlns:p14="http://schemas.microsoft.com/office/powerpoint/2010/main" val="126257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84C-A1B5-46CF-960B-2E10ABA811F9}"/>
              </a:ext>
            </a:extLst>
          </p:cNvPr>
          <p:cNvSpPr>
            <a:spLocks noGrp="1"/>
          </p:cNvSpPr>
          <p:nvPr>
            <p:ph type="title"/>
          </p:nvPr>
        </p:nvSpPr>
        <p:spPr/>
        <p:txBody>
          <a:bodyPr/>
          <a:lstStyle/>
          <a:p>
            <a:r>
              <a:rPr lang="en-US" dirty="0">
                <a:solidFill>
                  <a:srgbClr val="9F00E0"/>
                </a:solidFill>
                <a:latin typeface="Gobold" panose="02000500000000000000" pitchFamily="2" charset="0"/>
              </a:rPr>
              <a:t>Consortium Blockchain</a:t>
            </a:r>
            <a:endParaRPr lang="en-IN" dirty="0">
              <a:solidFill>
                <a:srgbClr val="9F00E0"/>
              </a:solidFill>
              <a:latin typeface="Gobold" panose="02000500000000000000" pitchFamily="2" charset="0"/>
            </a:endParaRPr>
          </a:p>
        </p:txBody>
      </p:sp>
      <p:sp>
        <p:nvSpPr>
          <p:cNvPr id="3" name="Content Placeholder 2">
            <a:extLst>
              <a:ext uri="{FF2B5EF4-FFF2-40B4-BE49-F238E27FC236}">
                <a16:creationId xmlns:a16="http://schemas.microsoft.com/office/drawing/2014/main" id="{1348C3EA-BC21-489F-A47C-9B2CCB0E887F}"/>
              </a:ext>
            </a:extLst>
          </p:cNvPr>
          <p:cNvSpPr>
            <a:spLocks noGrp="1"/>
          </p:cNvSpPr>
          <p:nvPr>
            <p:ph idx="1"/>
          </p:nvPr>
        </p:nvSpPr>
        <p:spPr>
          <a:xfrm>
            <a:off x="677334" y="1930401"/>
            <a:ext cx="10879126" cy="4110962"/>
          </a:xfrm>
        </p:spPr>
        <p:txBody>
          <a:bodyPr/>
          <a:lstStyle/>
          <a:p>
            <a:pPr marL="0" indent="0">
              <a:buNone/>
            </a:pPr>
            <a:r>
              <a:rPr lang="en-US" b="0" dirty="0">
                <a:effectLst/>
              </a:rPr>
              <a:t>Consortium blockchain(also called federated blockchains) is best suited for organizations where there is a need for both types of blockchains, i.e., public and private. In this type, there is more than one central in-charge, or we can say more than one organization involved who provides access to pre-selected nodes for reading, writing, and auditing the blockchain. Since there is no single authority governing the control, it maintains decentralized nature. </a:t>
            </a:r>
            <a:endParaRPr lang="en-IN" dirty="0">
              <a:latin typeface="Futura Bk BT" panose="020B0502020204020303" pitchFamily="34" charset="0"/>
            </a:endParaRPr>
          </a:p>
        </p:txBody>
      </p:sp>
      <p:pic>
        <p:nvPicPr>
          <p:cNvPr id="5" name="Picture 4">
            <a:extLst>
              <a:ext uri="{FF2B5EF4-FFF2-40B4-BE49-F238E27FC236}">
                <a16:creationId xmlns:a16="http://schemas.microsoft.com/office/drawing/2014/main" id="{D35AAD68-7DFD-48D3-BDFE-D58B2A12F08C}"/>
              </a:ext>
            </a:extLst>
          </p:cNvPr>
          <p:cNvPicPr>
            <a:picLocks noChangeAspect="1"/>
          </p:cNvPicPr>
          <p:nvPr/>
        </p:nvPicPr>
        <p:blipFill>
          <a:blip r:embed="rId2"/>
          <a:stretch>
            <a:fillRect/>
          </a:stretch>
        </p:blipFill>
        <p:spPr>
          <a:xfrm>
            <a:off x="3968713" y="4116267"/>
            <a:ext cx="3962743" cy="1699407"/>
          </a:xfrm>
          <a:prstGeom prst="rect">
            <a:avLst/>
          </a:prstGeom>
        </p:spPr>
      </p:pic>
    </p:spTree>
    <p:extLst>
      <p:ext uri="{BB962C8B-B14F-4D97-AF65-F5344CB8AC3E}">
        <p14:creationId xmlns:p14="http://schemas.microsoft.com/office/powerpoint/2010/main" val="207609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75">
          <a:fgClr>
            <a:srgbClr val="FFFFFF"/>
          </a:fgClr>
          <a:bgClr>
            <a:schemeClr val="accent4">
              <a:lumMod val="60000"/>
              <a:lumOff val="40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825745" cy="584775"/>
          </a:xfrm>
          <a:prstGeom prst="rect">
            <a:avLst/>
          </a:prstGeom>
          <a:noFill/>
        </p:spPr>
        <p:txBody>
          <a:bodyPr wrap="none" rtlCol="0">
            <a:spAutoFit/>
          </a:bodyPr>
          <a:lstStyle/>
          <a:p>
            <a:r>
              <a:rPr lang="en-IN" sz="3200" dirty="0">
                <a:latin typeface="Gobold" panose="02000500000000000000" pitchFamily="2" charset="0"/>
              </a:rPr>
              <a:t>Block Chain in real world</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653-4A7D-4D69-8E91-F9B43B8AFE8E}"/>
              </a:ext>
            </a:extLst>
          </p:cNvPr>
          <p:cNvSpPr>
            <a:spLocks noGrp="1"/>
          </p:cNvSpPr>
          <p:nvPr>
            <p:ph type="title"/>
          </p:nvPr>
        </p:nvSpPr>
        <p:spPr/>
        <p:txBody>
          <a:bodyPr/>
          <a:lstStyle/>
          <a:p>
            <a:r>
              <a:rPr lang="en-IN" dirty="0">
                <a:solidFill>
                  <a:srgbClr val="00B0F0"/>
                </a:solidFill>
                <a:latin typeface="Gobold" panose="02000500000000000000" pitchFamily="2" charset="0"/>
              </a:rPr>
              <a:t>Smart Contracts	</a:t>
            </a:r>
          </a:p>
        </p:txBody>
      </p:sp>
      <p:pic>
        <p:nvPicPr>
          <p:cNvPr id="5" name="Picture 4">
            <a:extLst>
              <a:ext uri="{FF2B5EF4-FFF2-40B4-BE49-F238E27FC236}">
                <a16:creationId xmlns:a16="http://schemas.microsoft.com/office/drawing/2014/main" id="{05C8FC38-9C67-4D09-AE29-DBA3CB8A4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6" y="3656180"/>
            <a:ext cx="5963056" cy="3354219"/>
          </a:xfrm>
          <a:prstGeom prst="rect">
            <a:avLst/>
          </a:prstGeom>
        </p:spPr>
      </p:pic>
      <p:sp>
        <p:nvSpPr>
          <p:cNvPr id="6" name="TextBox 5">
            <a:extLst>
              <a:ext uri="{FF2B5EF4-FFF2-40B4-BE49-F238E27FC236}">
                <a16:creationId xmlns:a16="http://schemas.microsoft.com/office/drawing/2014/main" id="{82151CF5-72FD-4FB3-AAE4-4CFE86CF936C}"/>
              </a:ext>
            </a:extLst>
          </p:cNvPr>
          <p:cNvSpPr txBox="1"/>
          <p:nvPr/>
        </p:nvSpPr>
        <p:spPr>
          <a:xfrm>
            <a:off x="525293" y="1595337"/>
            <a:ext cx="10554511" cy="923330"/>
          </a:xfrm>
          <a:prstGeom prst="rect">
            <a:avLst/>
          </a:prstGeom>
          <a:noFill/>
        </p:spPr>
        <p:txBody>
          <a:bodyPr wrap="square" rtlCol="0">
            <a:spAutoFit/>
          </a:bodyPr>
          <a:lstStyle/>
          <a:p>
            <a:r>
              <a:rPr lang="en-US" dirty="0">
                <a:latin typeface="Futura Bk BT" panose="020B0502020204020303" pitchFamily="34" charset="0"/>
              </a:rPr>
              <a:t>A small piece of logic or code that can interact with a block chain. A smart contract might, for example, be programmed to automatically split a payment sent to an address on a blockchain between you and someone else. </a:t>
            </a:r>
          </a:p>
        </p:txBody>
      </p:sp>
    </p:spTree>
    <p:extLst>
      <p:ext uri="{BB962C8B-B14F-4D97-AF65-F5344CB8AC3E}">
        <p14:creationId xmlns:p14="http://schemas.microsoft.com/office/powerpoint/2010/main" val="1409327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85851-33D3-40E2-B785-C3541586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54029"/>
            <a:ext cx="8080443" cy="4040222"/>
          </a:xfrm>
          <a:prstGeom prst="rect">
            <a:avLst/>
          </a:prstGeom>
        </p:spPr>
      </p:pic>
      <p:sp>
        <p:nvSpPr>
          <p:cNvPr id="6" name="TextBox 5">
            <a:extLst>
              <a:ext uri="{FF2B5EF4-FFF2-40B4-BE49-F238E27FC236}">
                <a16:creationId xmlns:a16="http://schemas.microsoft.com/office/drawing/2014/main" id="{56224E96-06B9-479F-B20A-5E5128351134}"/>
              </a:ext>
            </a:extLst>
          </p:cNvPr>
          <p:cNvSpPr txBox="1"/>
          <p:nvPr/>
        </p:nvSpPr>
        <p:spPr>
          <a:xfrm>
            <a:off x="554477" y="350196"/>
            <a:ext cx="11147897" cy="2031325"/>
          </a:xfrm>
          <a:prstGeom prst="rect">
            <a:avLst/>
          </a:prstGeom>
          <a:noFill/>
        </p:spPr>
        <p:txBody>
          <a:bodyPr wrap="square" rtlCol="0">
            <a:spAutoFit/>
          </a:bodyPr>
          <a:lstStyle/>
          <a:p>
            <a:pPr marL="285750" indent="-285750">
              <a:buFontTx/>
              <a:buChar char="-"/>
            </a:pPr>
            <a:r>
              <a:rPr lang="en-IN" dirty="0">
                <a:latin typeface="Futura Bk BT" panose="020B0502020204020303" pitchFamily="34" charset="0"/>
              </a:rPr>
              <a:t>Smart Contracts are just programmed and work without interference of a third party.</a:t>
            </a:r>
          </a:p>
          <a:p>
            <a:pPr marL="285750" indent="-285750">
              <a:buFontTx/>
              <a:buChar char="-"/>
            </a:pPr>
            <a:r>
              <a:rPr lang="en-IN" dirty="0">
                <a:latin typeface="Futura Bk BT" panose="020B0502020204020303" pitchFamily="34" charset="0"/>
              </a:rPr>
              <a:t>They are beneficial when the parties involved have conflicting interests, and can be used as an intermediary.</a:t>
            </a:r>
          </a:p>
          <a:p>
            <a:r>
              <a:rPr lang="en-US" dirty="0">
                <a:latin typeface="Futura Bk BT" panose="020B0502020204020303" pitchFamily="34" charset="0"/>
              </a:rPr>
              <a:t>- A smart contract’s logic is publicly viewable by both you and your friend. So, you can each confirm that it will operate as expected. It's fully transparent, trustless, and secure and because the blockchain is immutable so is the logic of the smart contract. Neither you nor your friend can go back and change it after the fact.</a:t>
            </a:r>
          </a:p>
          <a:p>
            <a:endParaRPr lang="en-IN" dirty="0">
              <a:latin typeface="Futura Bk BT" panose="020B0502020204020303" pitchFamily="34" charset="0"/>
            </a:endParaRPr>
          </a:p>
        </p:txBody>
      </p:sp>
    </p:spTree>
    <p:extLst>
      <p:ext uri="{BB962C8B-B14F-4D97-AF65-F5344CB8AC3E}">
        <p14:creationId xmlns:p14="http://schemas.microsoft.com/office/powerpoint/2010/main" val="122127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BC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8AC9-4726-43A0-A538-181283BE27C9}"/>
              </a:ext>
            </a:extLst>
          </p:cNvPr>
          <p:cNvSpPr>
            <a:spLocks noGrp="1"/>
          </p:cNvSpPr>
          <p:nvPr>
            <p:ph type="title"/>
          </p:nvPr>
        </p:nvSpPr>
        <p:spPr/>
        <p:txBody>
          <a:bodyPr/>
          <a:lstStyle/>
          <a:p>
            <a:r>
              <a:rPr lang="en-IN" dirty="0">
                <a:solidFill>
                  <a:srgbClr val="FFFFFF"/>
                </a:solidFill>
                <a:latin typeface="Gobold" panose="02000500000000000000" pitchFamily="2" charset="0"/>
              </a:rPr>
              <a:t>Fees of Smart Contract</a:t>
            </a:r>
          </a:p>
        </p:txBody>
      </p:sp>
      <p:pic>
        <p:nvPicPr>
          <p:cNvPr id="5" name="Picture 4">
            <a:extLst>
              <a:ext uri="{FF2B5EF4-FFF2-40B4-BE49-F238E27FC236}">
                <a16:creationId xmlns:a16="http://schemas.microsoft.com/office/drawing/2014/main" id="{AB78B6C2-F5D6-47A9-9946-032E025C557C}"/>
              </a:ext>
            </a:extLst>
          </p:cNvPr>
          <p:cNvPicPr>
            <a:picLocks noChangeAspect="1"/>
          </p:cNvPicPr>
          <p:nvPr/>
        </p:nvPicPr>
        <p:blipFill rotWithShape="1">
          <a:blip r:embed="rId2">
            <a:extLst>
              <a:ext uri="{28A0092B-C50C-407E-A947-70E740481C1C}">
                <a14:useLocalDpi xmlns:a14="http://schemas.microsoft.com/office/drawing/2010/main" val="0"/>
              </a:ext>
            </a:extLst>
          </a:blip>
          <a:srcRect r="29862"/>
          <a:stretch/>
        </p:blipFill>
        <p:spPr>
          <a:xfrm>
            <a:off x="0" y="3429000"/>
            <a:ext cx="4542817" cy="3390900"/>
          </a:xfrm>
          <a:prstGeom prst="rect">
            <a:avLst/>
          </a:prstGeom>
        </p:spPr>
      </p:pic>
      <p:sp>
        <p:nvSpPr>
          <p:cNvPr id="6" name="TextBox 5">
            <a:extLst>
              <a:ext uri="{FF2B5EF4-FFF2-40B4-BE49-F238E27FC236}">
                <a16:creationId xmlns:a16="http://schemas.microsoft.com/office/drawing/2014/main" id="{446FF551-3957-43FA-9480-29AEEBB14DCE}"/>
              </a:ext>
            </a:extLst>
          </p:cNvPr>
          <p:cNvSpPr txBox="1"/>
          <p:nvPr/>
        </p:nvSpPr>
        <p:spPr>
          <a:xfrm>
            <a:off x="460443" y="1448536"/>
            <a:ext cx="11054223" cy="1477328"/>
          </a:xfrm>
          <a:prstGeom prst="rect">
            <a:avLst/>
          </a:prstGeom>
          <a:noFill/>
        </p:spPr>
        <p:txBody>
          <a:bodyPr wrap="square" rtlCol="0">
            <a:spAutoFit/>
          </a:bodyPr>
          <a:lstStyle/>
          <a:p>
            <a:r>
              <a:rPr lang="en-IN" dirty="0">
                <a:solidFill>
                  <a:srgbClr val="221F1F"/>
                </a:solidFill>
                <a:latin typeface="Futura Bk BT" panose="020B0502020204020303" pitchFamily="34" charset="0"/>
              </a:rPr>
              <a:t>As of today, the smart contract processed on the Ethereum virtual machine(EVM) are not free. You pay with gas fees. </a:t>
            </a:r>
            <a:r>
              <a:rPr lang="en-US" dirty="0">
                <a:solidFill>
                  <a:srgbClr val="221F1F"/>
                </a:solidFill>
                <a:latin typeface="Futura Bk BT" panose="020B0502020204020303" pitchFamily="34" charset="0"/>
              </a:rPr>
              <a:t>like a transaction fee for computation. If the EVM is the engine of Ethereum, then gas is the gas. Gas is a small amount of ether, the currency and Ethereum, allocated to pay for computation that is performed on the network. </a:t>
            </a:r>
          </a:p>
          <a:p>
            <a:endParaRPr lang="en-IN" dirty="0">
              <a:solidFill>
                <a:srgbClr val="221F1F"/>
              </a:solidFill>
              <a:latin typeface="Futura Bk BT" panose="020B0502020204020303" pitchFamily="34" charset="0"/>
            </a:endParaRPr>
          </a:p>
        </p:txBody>
      </p:sp>
      <p:sp>
        <p:nvSpPr>
          <p:cNvPr id="7" name="TextBox 6">
            <a:extLst>
              <a:ext uri="{FF2B5EF4-FFF2-40B4-BE49-F238E27FC236}">
                <a16:creationId xmlns:a16="http://schemas.microsoft.com/office/drawing/2014/main" id="{A368DD77-99E3-4677-9BD6-DDD2DB429DF1}"/>
              </a:ext>
            </a:extLst>
          </p:cNvPr>
          <p:cNvSpPr txBox="1"/>
          <p:nvPr/>
        </p:nvSpPr>
        <p:spPr>
          <a:xfrm>
            <a:off x="4542817" y="3512112"/>
            <a:ext cx="11054223" cy="2031325"/>
          </a:xfrm>
          <a:prstGeom prst="rect">
            <a:avLst/>
          </a:prstGeom>
          <a:noFill/>
        </p:spPr>
        <p:txBody>
          <a:bodyPr wrap="square" rtlCol="0">
            <a:spAutoFit/>
          </a:bodyPr>
          <a:lstStyle/>
          <a:p>
            <a:r>
              <a:rPr lang="en-US" dirty="0">
                <a:latin typeface="Futura Bk BT" panose="020B0502020204020303" pitchFamily="34" charset="0"/>
              </a:rPr>
              <a:t>This serves three primary functions. </a:t>
            </a:r>
          </a:p>
          <a:p>
            <a:pPr marL="342900" indent="-342900">
              <a:buAutoNum type="arabicParenR"/>
            </a:pPr>
            <a:r>
              <a:rPr lang="en-US" dirty="0">
                <a:latin typeface="Futura Bk BT" panose="020B0502020204020303" pitchFamily="34" charset="0"/>
              </a:rPr>
              <a:t>It incentivizes nodes to perform computation by providing them </a:t>
            </a:r>
          </a:p>
          <a:p>
            <a:r>
              <a:rPr lang="en-US" dirty="0">
                <a:latin typeface="Futura Bk BT" panose="020B0502020204020303" pitchFamily="34" charset="0"/>
              </a:rPr>
              <a:t>with compensation. </a:t>
            </a:r>
          </a:p>
          <a:p>
            <a:r>
              <a:rPr lang="en-US" dirty="0">
                <a:latin typeface="Futura Bk BT" panose="020B0502020204020303" pitchFamily="34" charset="0"/>
              </a:rPr>
              <a:t>2) It reduces the incidence of spam and abuse </a:t>
            </a:r>
          </a:p>
          <a:p>
            <a:r>
              <a:rPr lang="en-US" dirty="0">
                <a:latin typeface="Futura Bk BT" panose="020B0502020204020303" pitchFamily="34" charset="0"/>
              </a:rPr>
              <a:t>as the rewards of spamming would be outweighed by the cost of gas. </a:t>
            </a:r>
          </a:p>
          <a:p>
            <a:r>
              <a:rPr lang="en-US" dirty="0">
                <a:latin typeface="Futura Bk BT" panose="020B0502020204020303" pitchFamily="34" charset="0"/>
              </a:rPr>
              <a:t>3) It helps to prevent the EVM from being programmed into </a:t>
            </a:r>
          </a:p>
          <a:p>
            <a:r>
              <a:rPr lang="en-US" dirty="0">
                <a:latin typeface="Futura Bk BT" panose="020B0502020204020303" pitchFamily="34" charset="0"/>
              </a:rPr>
              <a:t>an infinite loop since the gas for a given process would get used up.</a:t>
            </a:r>
          </a:p>
        </p:txBody>
      </p:sp>
    </p:spTree>
    <p:extLst>
      <p:ext uri="{BB962C8B-B14F-4D97-AF65-F5344CB8AC3E}">
        <p14:creationId xmlns:p14="http://schemas.microsoft.com/office/powerpoint/2010/main" val="542623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DD19-D05F-4334-9566-592651781302}"/>
              </a:ext>
            </a:extLst>
          </p:cNvPr>
          <p:cNvSpPr>
            <a:spLocks noGrp="1"/>
          </p:cNvSpPr>
          <p:nvPr>
            <p:ph type="title"/>
          </p:nvPr>
        </p:nvSpPr>
        <p:spPr>
          <a:xfrm>
            <a:off x="677333" y="609600"/>
            <a:ext cx="10840215" cy="1320800"/>
          </a:xfrm>
        </p:spPr>
        <p:txBody>
          <a:bodyPr/>
          <a:lstStyle/>
          <a:p>
            <a:r>
              <a:rPr lang="en-IN" dirty="0">
                <a:solidFill>
                  <a:schemeClr val="tx1">
                    <a:lumMod val="95000"/>
                    <a:lumOff val="5000"/>
                  </a:schemeClr>
                </a:solidFill>
                <a:latin typeface="Gobold" panose="02000500000000000000" pitchFamily="2" charset="0"/>
              </a:rPr>
              <a:t>Real World Applications Already built on Blockchain</a:t>
            </a:r>
          </a:p>
        </p:txBody>
      </p:sp>
      <p:sp>
        <p:nvSpPr>
          <p:cNvPr id="3" name="Content Placeholder 2">
            <a:extLst>
              <a:ext uri="{FF2B5EF4-FFF2-40B4-BE49-F238E27FC236}">
                <a16:creationId xmlns:a16="http://schemas.microsoft.com/office/drawing/2014/main" id="{B84F0BEA-1127-4B7D-AA11-72117897E3CB}"/>
              </a:ext>
            </a:extLst>
          </p:cNvPr>
          <p:cNvSpPr>
            <a:spLocks noGrp="1"/>
          </p:cNvSpPr>
          <p:nvPr>
            <p:ph idx="1"/>
          </p:nvPr>
        </p:nvSpPr>
        <p:spPr>
          <a:xfrm>
            <a:off x="1056712" y="2191203"/>
            <a:ext cx="10937492" cy="3880773"/>
          </a:xfrm>
        </p:spPr>
        <p:txBody>
          <a:bodyPr>
            <a:normAutofit/>
          </a:bodyPr>
          <a:lstStyle/>
          <a:p>
            <a:pPr marL="0" indent="0">
              <a:buNone/>
            </a:pPr>
            <a:r>
              <a:rPr lang="en-IN" sz="2400" dirty="0">
                <a:latin typeface="Futura Bk BT" panose="020B0502020204020303" pitchFamily="34" charset="0"/>
              </a:rPr>
              <a:t> </a:t>
            </a:r>
            <a:r>
              <a:rPr lang="en-US" sz="2400" b="1" dirty="0">
                <a:latin typeface="Futura Bk BT" panose="020B0502020204020303" pitchFamily="34" charset="0"/>
              </a:rPr>
              <a:t>Uport: Self-sovereign Identity and Reputation</a:t>
            </a:r>
          </a:p>
          <a:p>
            <a:pPr marL="0" indent="0">
              <a:buNone/>
            </a:pPr>
            <a:endParaRPr lang="en-IN" sz="2400" dirty="0">
              <a:latin typeface="Futura Bk BT" panose="020B0502020204020303" pitchFamily="34" charset="0"/>
            </a:endParaRPr>
          </a:p>
          <a:p>
            <a:pPr marL="0" indent="0">
              <a:buNone/>
            </a:pPr>
            <a:r>
              <a:rPr lang="en-IN" sz="2400" b="1" dirty="0">
                <a:latin typeface="Futura Bk BT" panose="020B0502020204020303" pitchFamily="34" charset="0"/>
              </a:rPr>
              <a:t>Meridio: Ownership and Governance</a:t>
            </a:r>
          </a:p>
          <a:p>
            <a:pPr marL="0" indent="0">
              <a:buNone/>
            </a:pPr>
            <a:endParaRPr lang="en-IN" sz="2400" dirty="0">
              <a:latin typeface="Futura Bk BT" panose="020B0502020204020303" pitchFamily="34" charset="0"/>
            </a:endParaRPr>
          </a:p>
          <a:p>
            <a:pPr marL="0" indent="0">
              <a:buNone/>
            </a:pPr>
            <a:r>
              <a:rPr lang="en-US" sz="2400" b="1" dirty="0">
                <a:latin typeface="Futura Bk BT" panose="020B0502020204020303" pitchFamily="34" charset="0"/>
              </a:rPr>
              <a:t>Viant: Supply Chain and Asset Tracking</a:t>
            </a:r>
          </a:p>
          <a:p>
            <a:pPr marL="0" indent="0">
              <a:buNone/>
            </a:pPr>
            <a:endParaRPr lang="en-US" sz="2400" b="1" dirty="0">
              <a:latin typeface="Futura Bk BT" panose="020B0502020204020303" pitchFamily="34" charset="0"/>
            </a:endParaRPr>
          </a:p>
          <a:p>
            <a:pPr marL="0" indent="0">
              <a:buNone/>
            </a:pPr>
            <a:r>
              <a:rPr lang="en-US" sz="2400" b="1" dirty="0">
                <a:latin typeface="Futura Bk BT" panose="020B0502020204020303" pitchFamily="34" charset="0"/>
              </a:rPr>
              <a:t>Ujo: Royalties in the Music Industry</a:t>
            </a:r>
          </a:p>
          <a:p>
            <a:pPr marL="0" indent="0">
              <a:buNone/>
            </a:pPr>
            <a:endParaRPr lang="en-IN" sz="2400" dirty="0"/>
          </a:p>
        </p:txBody>
      </p:sp>
      <p:pic>
        <p:nvPicPr>
          <p:cNvPr id="1026" name="Picture 2" descr="uPort - now Veramo &amp; Serto (@uport_me) | Twitter">
            <a:extLst>
              <a:ext uri="{FF2B5EF4-FFF2-40B4-BE49-F238E27FC236}">
                <a16:creationId xmlns:a16="http://schemas.microsoft.com/office/drawing/2014/main" id="{200D793B-DA4E-4F90-A953-8EB46A0C8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48" y="2046184"/>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ridio - Crunchbase Company Profile &amp; Funding">
            <a:extLst>
              <a:ext uri="{FF2B5EF4-FFF2-40B4-BE49-F238E27FC236}">
                <a16:creationId xmlns:a16="http://schemas.microsoft.com/office/drawing/2014/main" id="{31AF8205-1600-4C2B-AEE8-14CCF3661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74" y="3088886"/>
            <a:ext cx="680227" cy="680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C3327A-7F97-4607-BAB1-A6FBF71A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 y="3871230"/>
            <a:ext cx="1082780" cy="1056371"/>
          </a:xfrm>
          <a:prstGeom prst="rect">
            <a:avLst/>
          </a:prstGeom>
        </p:spPr>
      </p:pic>
      <p:pic>
        <p:nvPicPr>
          <p:cNvPr id="9" name="Picture 8">
            <a:extLst>
              <a:ext uri="{FF2B5EF4-FFF2-40B4-BE49-F238E27FC236}">
                <a16:creationId xmlns:a16="http://schemas.microsoft.com/office/drawing/2014/main" id="{4298354A-544D-4DFD-AC72-D09E0A8FE03D}"/>
              </a:ext>
            </a:extLst>
          </p:cNvPr>
          <p:cNvPicPr>
            <a:picLocks noChangeAspect="1"/>
          </p:cNvPicPr>
          <p:nvPr/>
        </p:nvPicPr>
        <p:blipFill rotWithShape="1">
          <a:blip r:embed="rId5">
            <a:extLst>
              <a:ext uri="{28A0092B-C50C-407E-A947-70E740481C1C}">
                <a14:useLocalDpi xmlns:a14="http://schemas.microsoft.com/office/drawing/2010/main" val="0"/>
              </a:ext>
            </a:extLst>
          </a:blip>
          <a:srcRect l="33149" t="20763" r="30763" b="15863"/>
          <a:stretch/>
        </p:blipFill>
        <p:spPr>
          <a:xfrm>
            <a:off x="110248" y="4987450"/>
            <a:ext cx="946464" cy="923380"/>
          </a:xfrm>
          <a:prstGeom prst="rect">
            <a:avLst/>
          </a:prstGeom>
        </p:spPr>
      </p:pic>
    </p:spTree>
    <p:extLst>
      <p:ext uri="{BB962C8B-B14F-4D97-AF65-F5344CB8AC3E}">
        <p14:creationId xmlns:p14="http://schemas.microsoft.com/office/powerpoint/2010/main" val="137014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1332</TotalTime>
  <Words>2611</Words>
  <Application>Microsoft Office PowerPoint</Application>
  <PresentationFormat>Widescreen</PresentationFormat>
  <Paragraphs>100</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Blockchain</vt:lpstr>
      <vt:lpstr>Private Blockchain</vt:lpstr>
      <vt:lpstr>Consortium Blockchain</vt:lpstr>
      <vt:lpstr>PowerPoint Presentation</vt:lpstr>
      <vt:lpstr>PowerPoint Presentation</vt:lpstr>
      <vt:lpstr>PowerPoint Presentation</vt:lpstr>
      <vt:lpstr>PowerPoint Presentation</vt:lpstr>
      <vt:lpstr>Smart Contracts </vt:lpstr>
      <vt:lpstr>PowerPoint Presentation</vt:lpstr>
      <vt:lpstr>Fees of Smart Contract</vt:lpstr>
      <vt:lpstr>Real World Applications Already built on Blockchain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56</cp:revision>
  <dcterms:created xsi:type="dcterms:W3CDTF">2021-09-23T08:02:53Z</dcterms:created>
  <dcterms:modified xsi:type="dcterms:W3CDTF">2021-09-28T03:57:48Z</dcterms:modified>
</cp:coreProperties>
</file>